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71" r:id="rId4"/>
    <p:sldId id="272" r:id="rId5"/>
    <p:sldId id="273" r:id="rId6"/>
    <p:sldId id="274" r:id="rId7"/>
    <p:sldId id="275" r:id="rId8"/>
    <p:sldId id="276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72" autoAdjust="0"/>
    <p:restoredTop sz="71114" autoAdjust="0"/>
  </p:normalViewPr>
  <p:slideViewPr>
    <p:cSldViewPr snapToGrid="0">
      <p:cViewPr varScale="1">
        <p:scale>
          <a:sx n="115" d="100"/>
          <a:sy n="115" d="100"/>
        </p:scale>
        <p:origin x="211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8423D-4B39-49D7-B1D4-B608BABF0501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E5853-43AB-4B63-BE4D-A3DAEA217E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421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>
            <a:spLocks/>
          </p:cNvSpPr>
          <p:nvPr/>
        </p:nvSpPr>
        <p:spPr bwMode="auto">
          <a:xfrm>
            <a:off x="1687513" y="4953000"/>
            <a:ext cx="7456487" cy="4873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4697" y="0"/>
              </a:cxn>
              <a:cxn ang="0">
                <a:pos x="4697" y="367"/>
              </a:cxn>
              <a:cxn ang="0">
                <a:pos x="0" y="218"/>
              </a:cxn>
              <a:cxn ang="0">
                <a:pos x="4697" y="0"/>
              </a:cxn>
            </a:cxnLst>
            <a:rect l="0" t="0" r="0" b="0"/>
            <a:pathLst>
              <a:path w="4697" h="367">
                <a:moveTo>
                  <a:pt x="4697" y="0"/>
                </a:moveTo>
                <a:lnTo>
                  <a:pt x="4697" y="367"/>
                </a:lnTo>
                <a:lnTo>
                  <a:pt x="0" y="218"/>
                </a:lnTo>
                <a:lnTo>
                  <a:pt x="4697" y="0"/>
                </a:lnTo>
                <a:close/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1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手繪多邊形 18"/>
          <p:cNvSpPr>
            <a:spLocks/>
          </p:cNvSpPr>
          <p:nvPr/>
        </p:nvSpPr>
        <p:spPr bwMode="auto">
          <a:xfrm>
            <a:off x="36513" y="5237163"/>
            <a:ext cx="9107487" cy="788987"/>
          </a:xfrm>
          <a:custGeom>
            <a:avLst/>
            <a:gdLst>
              <a:gd name="T0" fmla="*/ 0 w 5760"/>
              <a:gd name="T1" fmla="*/ 0 h 528"/>
              <a:gd name="T2" fmla="*/ 2147483646 w 5760"/>
              <a:gd name="T3" fmla="*/ 0 h 528"/>
              <a:gd name="T4" fmla="*/ 2147483646 w 5760"/>
              <a:gd name="T5" fmla="*/ 2147483646 h 528"/>
              <a:gd name="T6" fmla="*/ 2147483646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0" y="0"/>
                </a:moveTo>
                <a:lnTo>
                  <a:pt x="5760" y="0"/>
                </a:lnTo>
                <a:lnTo>
                  <a:pt x="5760" y="528"/>
                </a:lnTo>
                <a:lnTo>
                  <a:pt x="48" y="0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35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590" y="5000960"/>
            <a:ext cx="9143410" cy="18633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0" y="1248"/>
              </a:cxn>
              <a:cxn ang="0">
                <a:pos x="5760" y="1248"/>
              </a:cxn>
              <a:cxn ang="0">
                <a:pos x="5760" y="528"/>
              </a:cxn>
              <a:cxn ang="0">
                <a:pos x="0" y="0"/>
              </a:cxn>
            </a:cxnLst>
            <a:rect l="0" t="0" r="0" b="0"/>
            <a:pathLst>
              <a:path w="5760" h="1248">
                <a:moveTo>
                  <a:pt x="0" y="0"/>
                </a:moveTo>
                <a:lnTo>
                  <a:pt x="0" y="1248"/>
                </a:lnTo>
                <a:lnTo>
                  <a:pt x="5760" y="1248"/>
                </a:lnTo>
                <a:lnTo>
                  <a:pt x="5760" y="5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 bwMode="auto">
          <a:xfrm>
            <a:off x="-3175" y="4997654"/>
            <a:ext cx="9147175" cy="78999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7859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848412" y="2502551"/>
            <a:ext cx="7492698" cy="720000"/>
          </a:xfrm>
        </p:spPr>
        <p:txBody>
          <a:bodyPr anchor="b"/>
          <a:lstStyle>
            <a:lvl1pPr algn="ctr">
              <a:defRPr sz="3600" b="1" baseline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2" name="Subtitle 5"/>
          <p:cNvSpPr txBox="1">
            <a:spLocks/>
          </p:cNvSpPr>
          <p:nvPr/>
        </p:nvSpPr>
        <p:spPr>
          <a:xfrm>
            <a:off x="1143001" y="357190"/>
            <a:ext cx="7858125" cy="928687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pPr marL="274320" indent="-192024" algn="ctr">
              <a:spcBef>
                <a:spcPts val="300"/>
              </a:spcBef>
              <a:buClr>
                <a:srgbClr val="2DA2BF"/>
              </a:buClr>
              <a:buSzPct val="68000"/>
              <a:buFont typeface="Wingdings 3"/>
              <a:buNone/>
              <a:defRPr/>
            </a:pPr>
            <a:r>
              <a:rPr lang="en-US" altLang="zh-TW" sz="2400" b="1" baseline="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National Taiwan University of Science and</a:t>
            </a:r>
            <a:r>
              <a:rPr lang="zh-TW" altLang="en-US" sz="2400" b="1" baseline="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baseline="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Technology</a:t>
            </a:r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823111" y="3861197"/>
            <a:ext cx="7492698" cy="1001318"/>
          </a:xfrm>
        </p:spPr>
        <p:txBody>
          <a:bodyPr lIns="45720" rIns="45720"/>
          <a:lstStyle>
            <a:lvl1pPr marL="0" marR="48006" indent="0" algn="ctr">
              <a:buNone/>
              <a:defRPr b="1" baseline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  <a:extLst/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13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fld id="{C3E27A36-BD95-4E95-B8CB-2BE74F09F3E0}" type="datetime1">
              <a:rPr lang="zh-TW" altLang="en-US" smtClean="0"/>
              <a:pPr>
                <a:defRPr/>
              </a:pPr>
              <a:t>2019/6/19</a:t>
            </a:fld>
            <a:endParaRPr lang="zh-TW" altLang="en-US" dirty="0"/>
          </a:p>
        </p:txBody>
      </p:sp>
      <p:sp>
        <p:nvSpPr>
          <p:cNvPr id="14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accent1">
                    <a:tint val="2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endParaRPr lang="zh-TW" alt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29" name="投影片編號版面配置區 26"/>
          <p:cNvSpPr>
            <a:spLocks noGrp="1"/>
          </p:cNvSpPr>
          <p:nvPr>
            <p:ph type="sldNum" sz="quarter" idx="12"/>
          </p:nvPr>
        </p:nvSpPr>
        <p:spPr>
          <a:xfrm>
            <a:off x="8429625" y="6408738"/>
            <a:ext cx="584200" cy="365125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7C79D99-1632-46CD-AA14-B03A8C599070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434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31"/>
            <a:ext cx="8229600" cy="438607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50B0705-CDA6-4A7E-803F-459561AEEE44}" type="datetime1">
              <a:rPr lang="zh-TW" altLang="en-US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  <a:extLst/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BD5F6-EA8A-495F-8A40-A89227E975EF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7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2"/>
            <a:ext cx="1777470" cy="559276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94CD07-8A5B-43F1-A124-861492880BE2}" type="datetime1">
              <a:rPr lang="zh-TW" altLang="en-US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  <a:extLst/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BA405-A059-45D7-9F50-BEB7C74847BF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6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093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defRPr sz="2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644129" indent="-171450">
              <a:buSzPct val="75000"/>
              <a:buFont typeface="Wingdings" panose="05000000000000000000" pitchFamily="2" charset="2"/>
              <a:buChar char="l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857250" indent="-171450">
              <a:buSzPct val="60000"/>
              <a:buFont typeface="Wingdings" panose="05000000000000000000" pitchFamily="2" charset="2"/>
              <a:buChar char="l"/>
              <a:defRPr sz="16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sz="16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extLst/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1000101" y="274638"/>
            <a:ext cx="7686700" cy="1143000"/>
          </a:xfrm>
        </p:spPr>
        <p:txBody>
          <a:bodyPr rtlCol="0">
            <a:normAutofit/>
          </a:bodyPr>
          <a:lstStyle>
            <a:lvl1pPr>
              <a:defRPr sz="3075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fld id="{A1FBA8A4-CE05-40C5-9D02-0D7C3865F0BC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00064" y="6408740"/>
            <a:ext cx="6643687" cy="365125"/>
          </a:xfrm>
        </p:spPr>
        <p:txBody>
          <a:bodyPr/>
          <a:lstStyle>
            <a:lvl1pPr>
              <a:defRPr b="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lang="zh-TW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C326433-8B36-4DF4-91BB-57B0F3BC5733}" type="slidenum">
              <a:rPr lang="en-US" altLang="zh-TW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28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＞形箭號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＞形箭號 4"/>
          <p:cNvSpPr/>
          <p:nvPr/>
        </p:nvSpPr>
        <p:spPr>
          <a:xfrm>
            <a:off x="3449639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36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1725">
                <a:solidFill>
                  <a:schemeClr val="tx1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E088C6B-82BD-4E50-BF4F-EF49F1E8D469}" type="datetime1">
              <a:rPr lang="zh-TW" altLang="en-US">
                <a:solidFill>
                  <a:prstClr val="white"/>
                </a:solidFill>
              </a:rPr>
              <a:pPr>
                <a:defRPr/>
              </a:pPr>
              <a:t>2019/6/19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  <a:extLst/>
          </a:lstStyle>
          <a:p>
            <a:pPr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6D06E-2D6F-4BA6-A915-A0CD7338BE7C}" type="slidenum">
              <a:rPr lang="zh-TW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85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093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30"/>
            <a:ext cx="4038600" cy="4525963"/>
          </a:xfrm>
        </p:spPr>
        <p:txBody>
          <a:bodyPr/>
          <a:lstStyle>
            <a:lvl1pPr>
              <a:defRPr sz="2100" baseline="0">
                <a:solidFill>
                  <a:schemeClr val="bg2"/>
                </a:solidFill>
                <a:ea typeface="標楷體" panose="03000509000000000000" pitchFamily="65" charset="-120"/>
              </a:defRPr>
            </a:lvl1pPr>
            <a:lvl2pPr>
              <a:defRPr sz="1800" baseline="0">
                <a:solidFill>
                  <a:schemeClr val="bg2"/>
                </a:solidFill>
                <a:ea typeface="標楷體" panose="03000509000000000000" pitchFamily="65" charset="-120"/>
              </a:defRPr>
            </a:lvl2pPr>
            <a:lvl3pPr>
              <a:defRPr sz="1500" baseline="0">
                <a:solidFill>
                  <a:schemeClr val="bg2"/>
                </a:solidFill>
                <a:ea typeface="標楷體" panose="03000509000000000000" pitchFamily="65" charset="-120"/>
              </a:defRPr>
            </a:lvl3pPr>
            <a:lvl4pPr>
              <a:defRPr sz="1350" baseline="0">
                <a:solidFill>
                  <a:schemeClr val="bg2"/>
                </a:solidFill>
                <a:ea typeface="標楷體" panose="03000509000000000000" pitchFamily="65" charset="-120"/>
              </a:defRPr>
            </a:lvl4pPr>
            <a:lvl5pPr>
              <a:defRPr sz="1350" baseline="0">
                <a:solidFill>
                  <a:schemeClr val="bg2"/>
                </a:solidFill>
                <a:ea typeface="標楷體" panose="03000509000000000000" pitchFamily="65" charset="-120"/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30"/>
            <a:ext cx="4038600" cy="4525963"/>
          </a:xfrm>
        </p:spPr>
        <p:txBody>
          <a:bodyPr/>
          <a:lstStyle>
            <a:lvl1pPr>
              <a:defRPr sz="2100" baseline="0">
                <a:solidFill>
                  <a:schemeClr val="bg2"/>
                </a:solidFill>
                <a:ea typeface="標楷體" panose="03000509000000000000" pitchFamily="65" charset="-120"/>
              </a:defRPr>
            </a:lvl1pPr>
            <a:lvl2pPr>
              <a:defRPr sz="1800" baseline="0">
                <a:solidFill>
                  <a:schemeClr val="bg2"/>
                </a:solidFill>
                <a:ea typeface="標楷體" panose="03000509000000000000" pitchFamily="65" charset="-120"/>
              </a:defRPr>
            </a:lvl2pPr>
            <a:lvl3pPr>
              <a:defRPr sz="1500" baseline="0">
                <a:solidFill>
                  <a:schemeClr val="bg2"/>
                </a:solidFill>
                <a:ea typeface="標楷體" panose="03000509000000000000" pitchFamily="65" charset="-120"/>
              </a:defRPr>
            </a:lvl3pPr>
            <a:lvl4pPr>
              <a:defRPr sz="1350" baseline="0">
                <a:solidFill>
                  <a:schemeClr val="bg2"/>
                </a:solidFill>
                <a:ea typeface="標楷體" panose="03000509000000000000" pitchFamily="65" charset="-120"/>
              </a:defRPr>
            </a:lvl4pPr>
            <a:lvl5pPr>
              <a:defRPr sz="1350" baseline="0">
                <a:solidFill>
                  <a:schemeClr val="bg2"/>
                </a:solidFill>
                <a:ea typeface="標楷體" panose="03000509000000000000" pitchFamily="65" charset="-120"/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18572" y="274638"/>
            <a:ext cx="7668227" cy="1143000"/>
          </a:xfrm>
        </p:spPr>
        <p:txBody>
          <a:bodyPr rtlCol="0"/>
          <a:lstStyle>
            <a:lvl1pPr>
              <a:defRPr baseline="0">
                <a:solidFill>
                  <a:schemeClr val="bg2"/>
                </a:solidFill>
                <a:ea typeface="標楷體" panose="03000509000000000000" pitchFamily="65" charset="-120"/>
              </a:defRPr>
            </a:lvl1pPr>
            <a:extLst/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lang="zh-TW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fld id="{BB93B23B-CE98-431A-A52C-D1DA6BCC8705}" type="datetime1">
              <a:rPr lang="en-US" altLang="zh-TW" smtClean="0"/>
              <a:pPr>
                <a:defRPr/>
              </a:pPr>
              <a:t>6/19/19</a:t>
            </a:fld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2"/>
                </a:solidFill>
                <a:latin typeface="+mn-ea"/>
                <a:ea typeface="+mn-ea"/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lang="zh-TW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687576B7-108E-47E5-9E40-5CCD521726AC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439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093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8572" y="273050"/>
            <a:ext cx="7668228" cy="1143000"/>
          </a:xfrm>
        </p:spPr>
        <p:txBody>
          <a:bodyPr>
            <a:normAutofit/>
          </a:bodyPr>
          <a:lstStyle>
            <a:lvl1pPr>
              <a:defRPr lang="en-US" sz="3075" b="1" kern="1200" baseline="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1800" b="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1800" b="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6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1800" baseline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 sz="1500" baseline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 sz="1350" baseline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 sz="1200" baseline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1200" baseline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444296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1800" baseline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 sz="1500" baseline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 sz="1350" baseline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 sz="1200" baseline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1200" baseline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lang="zh-TW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fld id="{C0C81F29-6AB1-4820-90EC-4716DEB51D69}" type="datetime1">
              <a:rPr lang="en-US" altLang="zh-TW" smtClean="0"/>
              <a:pPr>
                <a:defRPr/>
              </a:pPr>
              <a:t>6/19/19</a:t>
            </a:fld>
            <a:endParaRPr lang="en-US" altLang="zh-TW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57200" y="6408740"/>
            <a:ext cx="6643688" cy="365125"/>
          </a:xfrm>
        </p:spPr>
        <p:txBody>
          <a:bodyPr/>
          <a:lstStyle>
            <a:lvl1pPr>
              <a:defRPr b="0" baseline="0">
                <a:latin typeface="+mn-ea"/>
                <a:ea typeface="+mn-ea"/>
              </a:defRPr>
            </a:lvl1pPr>
            <a:extLst/>
          </a:lstStyle>
          <a:p>
            <a:pPr>
              <a:defRPr/>
            </a:pP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lang="zh-TW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728044C-039F-44BD-B934-B447253D0F6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725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093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1006996" y="274638"/>
            <a:ext cx="7679803" cy="1143000"/>
          </a:xfrm>
        </p:spPr>
        <p:txBody>
          <a:bodyPr rtlCol="0"/>
          <a:lstStyle>
            <a:lvl1pPr>
              <a:defRPr baseline="0">
                <a:solidFill>
                  <a:schemeClr val="bg2"/>
                </a:solidFill>
                <a:ea typeface="標楷體" panose="03000509000000000000" pitchFamily="65" charset="-120"/>
              </a:defRPr>
            </a:lvl1pPr>
            <a:extLst/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lang="zh-TW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fld id="{86A82EE7-F9D1-4259-B335-586EA71CA05E}" type="datetime1">
              <a:rPr lang="en-US" altLang="zh-TW" smtClean="0"/>
              <a:pPr>
                <a:defRPr/>
              </a:pPr>
              <a:t>6/19/19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baseline="0">
                <a:solidFill>
                  <a:schemeClr val="bg2"/>
                </a:solidFill>
                <a:latin typeface="+mn-ea"/>
                <a:ea typeface="+mn-ea"/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lang="zh-TW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33BCFB0-6717-4E5D-B44B-F15FFDAEABA9}" type="slidenum">
              <a:rPr lang="en-US" altLang="zh-TW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98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lang="zh-TW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fld id="{41DB0B92-7DE1-4884-8F29-A2CCE341417F}" type="datetime1">
              <a:rPr lang="en-US" altLang="zh-TW" smtClean="0"/>
              <a:pPr>
                <a:defRPr/>
              </a:pPr>
              <a:t>6/19/19</a:t>
            </a:fld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  <a:extLst/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lang="zh-TW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8FA809A-0C6F-456C-9FED-B38C0D2A3320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7471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1875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20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825" y="6408740"/>
            <a:ext cx="1919288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DDFABD8-4327-4AFF-BD25-7CEA76266FB6}" type="datetime1">
              <a:rPr lang="zh-TW" altLang="en-US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  <a:extLst/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3FB7B-7CDC-4E62-9C1C-47F6BF0BC9CC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8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手繪多邊形 4"/>
          <p:cNvSpPr>
            <a:spLocks/>
          </p:cNvSpPr>
          <p:nvPr/>
        </p:nvSpPr>
        <p:spPr bwMode="auto">
          <a:xfrm>
            <a:off x="500064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手繪多邊形 15"/>
          <p:cNvSpPr>
            <a:spLocks/>
          </p:cNvSpPr>
          <p:nvPr/>
        </p:nvSpPr>
        <p:spPr bwMode="auto">
          <a:xfrm>
            <a:off x="485776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350">
              <a:solidFill>
                <a:prstClr val="white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直角三角形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＞形箭號 8"/>
          <p:cNvSpPr/>
          <p:nvPr/>
        </p:nvSpPr>
        <p:spPr>
          <a:xfrm>
            <a:off x="8664576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8477251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3716" indent="0" algn="r">
              <a:buNone/>
              <a:defRPr sz="105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extLst/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1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225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1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C2AF63AF-0773-4E6A-B9AB-A3BA31C58223}" type="datetime1">
              <a:rPr lang="zh-TW" altLang="en-US">
                <a:solidFill>
                  <a:prstClr val="white"/>
                </a:solidFill>
              </a:rPr>
              <a:pPr>
                <a:defRPr/>
              </a:pPr>
              <a:t>2019/6/19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79913" y="6408740"/>
            <a:ext cx="2351087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EED38-D9F5-4078-AA1F-35973755A686}" type="slidenum">
              <a:rPr lang="zh-TW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11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500064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27" name="手繪多邊形 11"/>
          <p:cNvSpPr>
            <a:spLocks/>
          </p:cNvSpPr>
          <p:nvPr/>
        </p:nvSpPr>
        <p:spPr bwMode="auto">
          <a:xfrm>
            <a:off x="485776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35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33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7143751" y="6408740"/>
            <a:ext cx="1285875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fld id="{E3317554-5CCE-4BFC-A7FA-AE2CD39A0A6E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28626" y="6408740"/>
            <a:ext cx="6643688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extLst/>
          </a:lstStyle>
          <a:p>
            <a:pPr>
              <a:defRPr/>
            </a:pPr>
            <a:r>
              <a:rPr lang="en-US" altLang="zh-TW">
                <a:solidFill>
                  <a:prstClr val="black"/>
                </a:solidFill>
              </a:rPr>
              <a:t>Communication Research Laboratory</a:t>
            </a: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429625" y="6408740"/>
            <a:ext cx="584200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5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1F368F-44AB-4CB9-BB79-0C0D9D969DDB}" type="slidenum">
              <a:rPr lang="zh-TW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75" b="1" kern="1200" baseline="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5pPr>
      <a:lvl6pPr marL="342900" algn="l" rtl="0" fontAlgn="base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6pPr>
      <a:lvl7pPr marL="685800" algn="l" rtl="0" fontAlgn="base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7pPr>
      <a:lvl8pPr marL="1028700" algn="l" rtl="0" fontAlgn="base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8pPr>
      <a:lvl9pPr marL="1371600" algn="l" rtl="0" fontAlgn="base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9pPr>
      <a:extLst/>
    </p:titleStyle>
    <p:bodyStyle>
      <a:lvl1pPr marL="273844" indent="-191691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SzPct val="68000"/>
        <a:buFont typeface="Wingdings" panose="05000000000000000000" pitchFamily="2" charset="2"/>
        <a:buChar char="Ø"/>
        <a:defRPr sz="2025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465535" indent="-171450" algn="l" rtl="0" eaLnBrk="0" fontAlgn="base" hangingPunct="0">
        <a:spcBef>
          <a:spcPts val="244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1725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644129" indent="-171450" algn="l" rtl="0" eaLnBrk="0" fontAlgn="base" hangingPunct="0">
        <a:spcBef>
          <a:spcPts val="263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1575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857250" indent="-171450" algn="l" rtl="0" eaLnBrk="0" fontAlgn="base" hangingPunct="0">
        <a:spcBef>
          <a:spcPts val="263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425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1028700" indent="-171450" algn="l" rtl="0" eaLnBrk="0" fontAlgn="base" hangingPunct="0">
        <a:spcBef>
          <a:spcPts val="263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5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120015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1450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48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dirty="0" smtClean="0">
                <a:latin typeface="+mj-lt"/>
                <a:ea typeface="Libian TC" charset="-120"/>
                <a:cs typeface="Libian TC" charset="-120"/>
              </a:rPr>
              <a:t>Improve </a:t>
            </a:r>
            <a:r>
              <a:rPr kumimoji="1" lang="en-US" altLang="zh-TW" sz="4000" dirty="0" smtClean="0">
                <a:latin typeface="+mj-lt"/>
                <a:ea typeface="Libian TC" charset="-120"/>
                <a:cs typeface="Libian TC" charset="-120"/>
              </a:rPr>
              <a:t>Quality of Image by </a:t>
            </a:r>
            <a:r>
              <a:rPr kumimoji="1" lang="en-US" altLang="zh-TW" sz="4000" dirty="0" smtClean="0">
                <a:latin typeface="+mj-lt"/>
                <a:ea typeface="Libian TC" charset="-120"/>
                <a:cs typeface="Libian TC" charset="-120"/>
              </a:rPr>
              <a:t>Utilizing LMS Algorithm </a:t>
            </a:r>
            <a:endParaRPr kumimoji="1" lang="en-US" altLang="zh-TW" sz="4000" dirty="0">
              <a:latin typeface="+mj-lt"/>
              <a:ea typeface="Libian TC" charset="-120"/>
              <a:cs typeface="Libian TC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5400" dirty="0" smtClean="0">
              <a:latin typeface="Apple LiGothic Medium" charset="-120"/>
              <a:ea typeface="Apple LiGothic Medium" charset="-120"/>
              <a:cs typeface="Apple LiGothic Medium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Presenter</a:t>
            </a:r>
            <a:r>
              <a:rPr kumimoji="1" lang="zh-TW" altLang="en-US" sz="3200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 </a:t>
            </a:r>
            <a:r>
              <a:rPr kumimoji="1" lang="en-US" altLang="zh-TW" sz="3200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:</a:t>
            </a:r>
            <a:r>
              <a:rPr kumimoji="1" lang="en-US" altLang="zh-TW" sz="3200" dirty="0">
                <a:latin typeface="Apple LiGothic Medium" charset="-120"/>
                <a:ea typeface="Apple LiGothic Medium" charset="-120"/>
                <a:cs typeface="Apple LiGothic Medium" charset="-120"/>
              </a:rPr>
              <a:t> </a:t>
            </a:r>
            <a:r>
              <a:rPr kumimoji="1" lang="zh-TW" altLang="en-US" sz="3200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蕭弈均</a:t>
            </a:r>
            <a:r>
              <a:rPr kumimoji="1" lang="en-US" altLang="zh-TW" sz="3200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 </a:t>
            </a:r>
            <a:r>
              <a:rPr kumimoji="1" lang="en-US" altLang="zh-TW" sz="3200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 2019.6.19</a:t>
            </a:r>
            <a:endParaRPr kumimoji="1" lang="en-US" altLang="zh-TW" sz="2800" dirty="0" smtClean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FBA8A4-CE05-40C5-9D02-0D7C3865F0BC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26433-8B36-4DF4-91BB-57B0F3BC5733}" type="slidenum">
              <a:rPr lang="en-US" altLang="zh-TW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Antenna array &amp; its pattern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 smtClean="0"/>
              <a:t>Image 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Parameter of LMS Algorithm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 smtClean="0"/>
              <a:t>Demonstration</a:t>
            </a:r>
            <a:endParaRPr kumimoji="1" lang="en-US" altLang="zh-TW" dirty="0" smtClean="0"/>
          </a:p>
          <a:p>
            <a:endParaRPr kumimoji="1"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FBA8A4-CE05-40C5-9D02-0D7C3865F0BC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26433-8B36-4DF4-91BB-57B0F3BC5733}" type="slidenum">
              <a:rPr lang="en-US" altLang="zh-TW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7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39" y="1803094"/>
            <a:ext cx="5440710" cy="408053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Antenna array &amp; its pattern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FBA8A4-CE05-40C5-9D02-0D7C3865F0BC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26433-8B36-4DF4-91BB-57B0F3BC5733}" type="slidenum">
              <a:rPr lang="en-US" altLang="zh-TW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2" y="1896469"/>
            <a:ext cx="4538856" cy="38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46" y="1417638"/>
            <a:ext cx="5607205" cy="373763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Image 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FBA8A4-CE05-40C5-9D02-0D7C3865F0BC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26433-8B36-4DF4-91BB-57B0F3BC5733}" type="slidenum">
              <a:rPr lang="en-US" altLang="zh-TW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607306" y="1417638"/>
            <a:ext cx="201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Pixel : 500*750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04746" y="5319132"/>
            <a:ext cx="7235283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Taipei city, a photo I took in the airplane.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966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𝑖𝑚𝑎𝑔𝑒</m:t>
                      </m:r>
                    </m:oMath>
                  </m:oMathPara>
                </a14:m>
                <a:endParaRPr kumimoji="1" lang="en-US" altLang="zh-TW" b="0" dirty="0" smtClean="0"/>
              </a:p>
              <a:p>
                <a:pPr marL="82153" indent="0">
                  <a:buNone/>
                </a:pPr>
                <a:endParaRPr kumimoji="1" lang="en-US" altLang="zh-TW" b="0" dirty="0" smtClean="0"/>
              </a:p>
              <a:p>
                <a:pPr marL="82153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r>
                      <a:rPr kumimoji="1" lang="en-US" altLang="zh-TW" i="1">
                        <a:latin typeface="Cambria Math" charset="0"/>
                      </a:rPr>
                      <m:t>𝑖𝑚𝑎𝑔𝑒</m:t>
                    </m:r>
                    <m:r>
                      <a:rPr kumimoji="1"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acc>
                    <m:r>
                      <a:rPr kumimoji="1" lang="en-US" altLang="zh-TW" b="0" i="1" baseline="-25000" smtClean="0">
                        <a:latin typeface="Cambria Math" charset="0"/>
                      </a:rPr>
                      <m:t>𝑖𝑚𝑎𝑔𝑒</m:t>
                    </m:r>
                    <m:r>
                      <a:rPr kumimoji="1" lang="en-US" altLang="zh-TW" b="0" i="0" smtClean="0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is-IS" altLang="zh-TW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b="0" i="1" smtClean="0">
                            <a:latin typeface="Cambria Math" charset="0"/>
                          </a:rPr>
                          <m:t>𝑘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charset="0"/>
                          </a:rPr>
                          <m:t>3</m:t>
                        </m:r>
                      </m:sup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𝑆𝑂𝑁𝐼</m:t>
                        </m:r>
                        <m:r>
                          <a:rPr kumimoji="1" lang="en-US" altLang="zh-TW" b="0" i="1" baseline="-25000" smtClean="0">
                            <a:latin typeface="Cambria Math" charset="0"/>
                          </a:rPr>
                          <m:t>𝑘</m:t>
                        </m:r>
                      </m:e>
                    </m:nary>
                    <m:r>
                      <a:rPr kumimoji="1" lang="is-I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kumimoji="1" lang="en-US" altLang="zh-TW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acc>
                    <m:r>
                      <a:rPr kumimoji="1" lang="en-US" altLang="zh-TW" i="1" baseline="-25000" smtClean="0">
                        <a:latin typeface="Cambria Math" charset="0"/>
                      </a:rPr>
                      <m:t>𝑘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TW" dirty="0" smtClean="0"/>
                  <a:t> </a:t>
                </a:r>
              </a:p>
              <a:p>
                <a:pPr marL="82153" indent="0">
                  <a:buNone/>
                </a:pPr>
                <a:endParaRPr kumimoji="1" lang="en-US" altLang="zh-TW" dirty="0" smtClean="0"/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𝑤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TW" b="0" i="1" baseline="30000" smtClean="0">
                          <a:latin typeface="Cambria Math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charset="0"/>
                        </a:rPr>
                        <m:t>u</m:t>
                      </m:r>
                      <m:r>
                        <a:rPr kumimoji="1" lang="en-US" altLang="zh-TW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charset="0"/>
                        </a:rPr>
                        <m:t>n</m:t>
                      </m:r>
                      <m:r>
                        <a:rPr kumimoji="1" lang="en-US" altLang="zh-TW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dirty="0" smtClean="0"/>
              </a:p>
              <a:p>
                <a:pPr marL="82153" indent="0">
                  <a:buNone/>
                </a:pPr>
                <a:endParaRPr kumimoji="1" lang="en-US" altLang="zh-TW" dirty="0"/>
              </a:p>
              <a:p>
                <a:pPr marL="82153" indent="0">
                  <a:buNone/>
                </a:pPr>
                <a:r>
                  <a:rPr kumimoji="1" lang="en-US" altLang="zh-TW" dirty="0" smtClean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kumimoji="1" lang="en-US" altLang="zh-TW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kumimoji="1" lang="en-US" altLang="zh-TW" b="0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kumimoji="1" lang="en-US" altLang="zh-TW" b="0" dirty="0" smtClean="0"/>
              </a:p>
              <a:p>
                <a:pPr marL="82153" indent="0">
                  <a:buNone/>
                </a:pPr>
                <a:endParaRPr kumimoji="1" lang="en-US" altLang="zh-TW" dirty="0" smtClean="0"/>
              </a:p>
              <a:p>
                <a:pPr marL="8215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kumimoji="1" lang="en-US" altLang="zh-TW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kumimoji="1" lang="en-US" altLang="zh-TW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kumimoji="1" lang="en-US" altLang="zh-TW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kumimoji="1" lang="en-US" altLang="zh-TW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kumimoji="1" lang="mr-IN" altLang="zh-TW" i="1" smtClean="0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num>
                      <m:den>
                        <m:r>
                          <a:rPr kumimoji="1" lang="mr-IN" altLang="zh-TW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TW" b="0" i="1" baseline="30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charset="0"/>
                      </a:rPr>
                      <m:t>e</m:t>
                    </m:r>
                    <m:r>
                      <a:rPr kumimoji="1" lang="en-US" altLang="zh-TW" b="0" i="0" baseline="30000" smtClean="0"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TW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b="0" i="0" smtClean="0">
                            <a:latin typeface="Cambria Math" charset="0"/>
                          </a:rP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charset="0"/>
                      </a:rPr>
                      <m:t>u</m:t>
                    </m:r>
                    <m:r>
                      <a:rPr kumimoji="1" lang="en-US" altLang="zh-TW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charset="0"/>
                      </a:rPr>
                      <m:t>n</m:t>
                    </m:r>
                    <m:r>
                      <a:rPr kumimoji="1" lang="en-US" altLang="zh-TW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TW" dirty="0" smtClean="0"/>
                  <a:t> ;    </a:t>
                </a:r>
                <a14:m>
                  <m:oMath xmlns:m="http://schemas.openxmlformats.org/officeDocument/2006/math">
                    <m:r>
                      <a:rPr kumimoji="1" lang="mr-IN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kumimoji="1" lang="en-US" altLang="zh-TW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kumimoji="1" lang="en-US" altLang="zh-TW" dirty="0" smtClean="0"/>
                  <a:t>=0.01 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" r="-2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Parameter of LMS Algorithm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FBA8A4-CE05-40C5-9D02-0D7C3865F0BC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26433-8B36-4DF4-91BB-57B0F3BC5733}" type="slidenum">
              <a:rPr lang="en-US" altLang="zh-TW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4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of update will be large. </a:t>
            </a:r>
          </a:p>
          <a:p>
            <a:pPr marL="82153" indent="0">
              <a:buNone/>
            </a:pPr>
            <a:r>
              <a:rPr kumimoji="1" lang="en-US" altLang="zh-TW" dirty="0" smtClean="0"/>
              <a:t>   Therefore, I setting a threshold to stop updating.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Parameter of LMS Algorithm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FBA8A4-CE05-40C5-9D02-0D7C3865F0BC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26433-8B36-4DF4-91BB-57B0F3BC5733}" type="slidenum">
              <a:rPr lang="en-US" altLang="zh-TW" smtClean="0"/>
              <a:pPr>
                <a:defRPr/>
              </a:pPr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000101" y="3266856"/>
                <a:ext cx="66942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</a:rPr>
                        <m:t>𝑖𝑓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𝑆𝐼𝑁𝑅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&gt;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=0.7 </m:t>
                      </m:r>
                      <m:r>
                        <a:rPr kumimoji="1" lang="en-US" altLang="zh-TW" sz="2400" b="0" i="1" smtClean="0"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kumimoji="1" lang="en-US" altLang="zh-TW" sz="2400" b="0" dirty="0" smtClean="0"/>
              </a:p>
              <a:p>
                <a:r>
                  <a:rPr kumimoji="1" lang="en-US" altLang="zh-TW" sz="2400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charset="0"/>
                      </a:rPr>
                      <m:t>𝑠𝑡𝑜𝑝</m:t>
                    </m:r>
                    <m:r>
                      <a:rPr kumimoji="1" lang="en-US" altLang="zh-TW" sz="2400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TW" sz="2400" b="0" i="1" smtClean="0">
                        <a:latin typeface="Cambria Math" charset="0"/>
                      </a:rPr>
                      <m:t>𝑎𝑙𝑔𝑜𝑟𝑖𝑡h𝑚</m:t>
                    </m:r>
                    <m:r>
                      <a:rPr kumimoji="1" lang="en-US" altLang="zh-TW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01" y="3266856"/>
                <a:ext cx="6694240" cy="830997"/>
              </a:xfrm>
              <a:prstGeom prst="rect">
                <a:avLst/>
              </a:prstGeom>
              <a:blipFill rotWithShape="0">
                <a:blip r:embed="rId2"/>
                <a:stretch>
                  <a:fillRect t="-57353" b="-7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FBA8A4-CE05-40C5-9D02-0D7C3865F0BC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26433-8B36-4DF4-91BB-57B0F3BC5733}" type="slidenum">
              <a:rPr lang="en-US" altLang="zh-TW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18619" y="2899317"/>
            <a:ext cx="6568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84209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058794" y="2919645"/>
            <a:ext cx="5602093" cy="1295515"/>
          </a:xfrm>
        </p:spPr>
        <p:txBody>
          <a:bodyPr/>
          <a:lstStyle/>
          <a:p>
            <a:pPr marL="82153" indent="0">
              <a:buNone/>
            </a:pPr>
            <a:r>
              <a:rPr kumimoji="1" lang="en-US" altLang="zh-TW" sz="3400" dirty="0" smtClean="0"/>
              <a:t>Thank you for your listening.</a:t>
            </a:r>
            <a:endParaRPr kumimoji="1" lang="zh-TW" altLang="en-US" sz="3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FBA8A4-CE05-40C5-9D02-0D7C3865F0BC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2019/6/19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26433-8B36-4DF4-91BB-57B0F3BC5733}" type="slidenum">
              <a:rPr lang="en-US" altLang="zh-TW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訂 6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20526</TotalTime>
  <Words>210</Words>
  <Application>Microsoft Macintosh PowerPoint</Application>
  <PresentationFormat>如螢幕大小 (4:3)</PresentationFormat>
  <Paragraphs>52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23" baseType="lpstr">
      <vt:lpstr>Apple LiGothic Medium</vt:lpstr>
      <vt:lpstr>Calibri</vt:lpstr>
      <vt:lpstr>Cambria Math</vt:lpstr>
      <vt:lpstr>Libian TC</vt:lpstr>
      <vt:lpstr>Lucida Sans Unicode</vt:lpstr>
      <vt:lpstr>Times New Roman</vt:lpstr>
      <vt:lpstr>Verdana</vt:lpstr>
      <vt:lpstr>Wingdings</vt:lpstr>
      <vt:lpstr>Wingdings 2</vt:lpstr>
      <vt:lpstr>Wingdings 3</vt:lpstr>
      <vt:lpstr>微軟正黑體</vt:lpstr>
      <vt:lpstr>新細明體</vt:lpstr>
      <vt:lpstr>標楷體</vt:lpstr>
      <vt:lpstr>Arial</vt:lpstr>
      <vt:lpstr>匯合</vt:lpstr>
      <vt:lpstr>PowerPoint 簡報</vt:lpstr>
      <vt:lpstr>Outline</vt:lpstr>
      <vt:lpstr>Antenna array &amp; its pattern</vt:lpstr>
      <vt:lpstr>Image </vt:lpstr>
      <vt:lpstr>Parameter of LMS Algorithm</vt:lpstr>
      <vt:lpstr>Parameter of LMS Algorithm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JS505</dc:creator>
  <cp:lastModifiedBy>Microsoft Office 使用者</cp:lastModifiedBy>
  <cp:revision>854</cp:revision>
  <dcterms:created xsi:type="dcterms:W3CDTF">2016-10-12T00:57:15Z</dcterms:created>
  <dcterms:modified xsi:type="dcterms:W3CDTF">2019-06-19T05:52:54Z</dcterms:modified>
</cp:coreProperties>
</file>